
<file path=[Content_Types].xml><?xml version="1.0" encoding="utf-8"?>
<Types xmlns="http://schemas.openxmlformats.org/package/2006/content-types">
  <Default Extension="png" ContentType="image/png"/>
  <Default Extension="glb" ContentType="model/gltf.binary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30"/>
  </p:notesMasterIdLst>
  <p:handoutMasterIdLst>
    <p:handoutMasterId r:id="rId31"/>
  </p:handoutMasterIdLst>
  <p:sldIdLst>
    <p:sldId id="256" r:id="rId5"/>
    <p:sldId id="264" r:id="rId6"/>
    <p:sldId id="265" r:id="rId7"/>
    <p:sldId id="259" r:id="rId8"/>
    <p:sldId id="258" r:id="rId9"/>
    <p:sldId id="263" r:id="rId10"/>
    <p:sldId id="266" r:id="rId11"/>
    <p:sldId id="267" r:id="rId12"/>
    <p:sldId id="268" r:id="rId13"/>
    <p:sldId id="269" r:id="rId14"/>
    <p:sldId id="270" r:id="rId15"/>
    <p:sldId id="282" r:id="rId16"/>
    <p:sldId id="260" r:id="rId17"/>
    <p:sldId id="271" r:id="rId18"/>
    <p:sldId id="273" r:id="rId19"/>
    <p:sldId id="274" r:id="rId20"/>
    <p:sldId id="275" r:id="rId21"/>
    <p:sldId id="276" r:id="rId22"/>
    <p:sldId id="283" r:id="rId23"/>
    <p:sldId id="277" r:id="rId24"/>
    <p:sldId id="278" r:id="rId25"/>
    <p:sldId id="279" r:id="rId26"/>
    <p:sldId id="280" r:id="rId27"/>
    <p:sldId id="281" r:id="rId28"/>
    <p:sldId id="261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64926"/>
    <a:srgbClr val="408E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4712" autoAdjust="0"/>
  </p:normalViewPr>
  <p:slideViewPr>
    <p:cSldViewPr>
      <p:cViewPr varScale="1">
        <p:scale>
          <a:sx n="115" d="100"/>
          <a:sy n="115" d="100"/>
        </p:scale>
        <p:origin x="666" y="10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1854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F4E404-DC04-4FB6-B808-7FEE4A3E0CBA}" type="doc">
      <dgm:prSet loTypeId="urn:microsoft.com/office/officeart/2005/8/layout/hProcess9" loCatId="process" qsTypeId="urn:microsoft.com/office/officeart/2005/8/quickstyle/simple3" qsCatId="simple" csTypeId="urn:microsoft.com/office/officeart/2005/8/colors/colorful1" csCatId="colorful" phldr="1"/>
      <dgm:spPr/>
    </dgm:pt>
    <dgm:pt modelId="{B03BAD3D-156C-4957-8596-90DA14C2E74E}">
      <dgm:prSet phldrT="[Text]"/>
      <dgm:spPr/>
      <dgm:t>
        <a:bodyPr/>
        <a:lstStyle/>
        <a:p>
          <a:r>
            <a:rPr lang="en-US" dirty="0" smtClean="0"/>
            <a:t>Literature Review</a:t>
          </a:r>
          <a:endParaRPr lang="en-US" dirty="0"/>
        </a:p>
      </dgm:t>
    </dgm:pt>
    <dgm:pt modelId="{FA32AD3C-C74D-4639-94B0-B66B24F5DE93}" type="parTrans" cxnId="{CD59C4D1-7E9A-4537-B136-7ECF2CCC5A0D}">
      <dgm:prSet/>
      <dgm:spPr/>
      <dgm:t>
        <a:bodyPr/>
        <a:lstStyle/>
        <a:p>
          <a:endParaRPr lang="en-US"/>
        </a:p>
      </dgm:t>
    </dgm:pt>
    <dgm:pt modelId="{929D7F83-D21D-4C29-8D0F-72F673EB02EA}" type="sibTrans" cxnId="{CD59C4D1-7E9A-4537-B136-7ECF2CCC5A0D}">
      <dgm:prSet/>
      <dgm:spPr/>
      <dgm:t>
        <a:bodyPr/>
        <a:lstStyle/>
        <a:p>
          <a:endParaRPr lang="en-US"/>
        </a:p>
      </dgm:t>
    </dgm:pt>
    <dgm:pt modelId="{D50659D8-0D57-492F-94A2-4154D75160EB}">
      <dgm:prSet phldrT="[Text]"/>
      <dgm:spPr/>
      <dgm:t>
        <a:bodyPr/>
        <a:lstStyle/>
        <a:p>
          <a:r>
            <a:rPr lang="en-US" dirty="0" smtClean="0"/>
            <a:t>Collection of usable networks (datasets)</a:t>
          </a:r>
          <a:endParaRPr lang="en-US" dirty="0"/>
        </a:p>
      </dgm:t>
    </dgm:pt>
    <dgm:pt modelId="{1B4E216D-0496-497A-9D7E-CA8B2AB0BAC5}" type="parTrans" cxnId="{60CF7383-FF19-4BB5-8DFF-DE39D93C753F}">
      <dgm:prSet/>
      <dgm:spPr/>
      <dgm:t>
        <a:bodyPr/>
        <a:lstStyle/>
        <a:p>
          <a:endParaRPr lang="en-US"/>
        </a:p>
      </dgm:t>
    </dgm:pt>
    <dgm:pt modelId="{0587512D-A789-4663-8AD5-FFCD546F4008}" type="sibTrans" cxnId="{60CF7383-FF19-4BB5-8DFF-DE39D93C753F}">
      <dgm:prSet/>
      <dgm:spPr/>
      <dgm:t>
        <a:bodyPr/>
        <a:lstStyle/>
        <a:p>
          <a:endParaRPr lang="en-US"/>
        </a:p>
      </dgm:t>
    </dgm:pt>
    <dgm:pt modelId="{A30144DA-45FC-4957-A8B1-6A5FBF443FB9}">
      <dgm:prSet phldrT="[Text]"/>
      <dgm:spPr/>
      <dgm:t>
        <a:bodyPr/>
        <a:lstStyle/>
        <a:p>
          <a:r>
            <a:rPr lang="en-US" dirty="0" smtClean="0"/>
            <a:t>Application of learning algorithms to all datasets</a:t>
          </a:r>
          <a:endParaRPr lang="en-US" dirty="0"/>
        </a:p>
      </dgm:t>
    </dgm:pt>
    <dgm:pt modelId="{8EB3A67D-762E-47C8-B1FB-813DDD71AA29}" type="parTrans" cxnId="{11482F0E-EFC5-48C1-980F-51046B04F124}">
      <dgm:prSet/>
      <dgm:spPr/>
      <dgm:t>
        <a:bodyPr/>
        <a:lstStyle/>
        <a:p>
          <a:endParaRPr lang="en-US"/>
        </a:p>
      </dgm:t>
    </dgm:pt>
    <dgm:pt modelId="{B08BFA41-E7D6-4211-8BAF-460A63BB017E}" type="sibTrans" cxnId="{11482F0E-EFC5-48C1-980F-51046B04F124}">
      <dgm:prSet/>
      <dgm:spPr/>
      <dgm:t>
        <a:bodyPr/>
        <a:lstStyle/>
        <a:p>
          <a:endParaRPr lang="en-US"/>
        </a:p>
      </dgm:t>
    </dgm:pt>
    <dgm:pt modelId="{85BDBCCD-1A27-407B-ADD3-8DD0F555E5F9}">
      <dgm:prSet phldrT="[Text]"/>
      <dgm:spPr/>
      <dgm:t>
        <a:bodyPr/>
        <a:lstStyle/>
        <a:p>
          <a:r>
            <a:rPr lang="en-US" dirty="0" smtClean="0"/>
            <a:t>Selection of appropriate Unsupervised learning algorithms</a:t>
          </a:r>
          <a:endParaRPr lang="en-US" dirty="0"/>
        </a:p>
      </dgm:t>
    </dgm:pt>
    <dgm:pt modelId="{9626E614-1D9C-404E-A6A0-9B8911C0B5CA}" type="parTrans" cxnId="{BD0EB778-FD10-43FA-8584-67DF97689AF0}">
      <dgm:prSet/>
      <dgm:spPr/>
      <dgm:t>
        <a:bodyPr/>
        <a:lstStyle/>
        <a:p>
          <a:endParaRPr lang="en-US"/>
        </a:p>
      </dgm:t>
    </dgm:pt>
    <dgm:pt modelId="{8409AF07-3182-4E83-A58E-8FEB319568F4}" type="sibTrans" cxnId="{BD0EB778-FD10-43FA-8584-67DF97689AF0}">
      <dgm:prSet/>
      <dgm:spPr/>
      <dgm:t>
        <a:bodyPr/>
        <a:lstStyle/>
        <a:p>
          <a:endParaRPr lang="en-US"/>
        </a:p>
      </dgm:t>
    </dgm:pt>
    <dgm:pt modelId="{C1982E19-FD26-45FC-A649-3E846CDA1C07}">
      <dgm:prSet phldrT="[Text]"/>
      <dgm:spPr/>
      <dgm:t>
        <a:bodyPr/>
        <a:lstStyle/>
        <a:p>
          <a:r>
            <a:rPr lang="en-US" dirty="0" smtClean="0"/>
            <a:t>Results Analysis</a:t>
          </a:r>
          <a:endParaRPr lang="en-US" dirty="0"/>
        </a:p>
      </dgm:t>
    </dgm:pt>
    <dgm:pt modelId="{A7D47C11-0B69-4B3E-8CEB-D30F02FD3D13}" type="parTrans" cxnId="{325EDC2B-F92A-478B-881F-01F739FF77EE}">
      <dgm:prSet/>
      <dgm:spPr/>
      <dgm:t>
        <a:bodyPr/>
        <a:lstStyle/>
        <a:p>
          <a:endParaRPr lang="en-US"/>
        </a:p>
      </dgm:t>
    </dgm:pt>
    <dgm:pt modelId="{D58FC65E-AE56-42AB-9A7E-75F3709FBE0D}" type="sibTrans" cxnId="{325EDC2B-F92A-478B-881F-01F739FF77EE}">
      <dgm:prSet/>
      <dgm:spPr/>
      <dgm:t>
        <a:bodyPr/>
        <a:lstStyle/>
        <a:p>
          <a:endParaRPr lang="en-US"/>
        </a:p>
      </dgm:t>
    </dgm:pt>
    <dgm:pt modelId="{B10782E3-5A7B-4EC4-AB2A-E6F9A641E573}">
      <dgm:prSet phldrT="[Text]"/>
      <dgm:spPr/>
      <dgm:t>
        <a:bodyPr/>
        <a:lstStyle/>
        <a:p>
          <a:r>
            <a:rPr lang="en-US" dirty="0" smtClean="0"/>
            <a:t>Selection of appropriate and calculable Centralities</a:t>
          </a:r>
          <a:endParaRPr lang="en-US" dirty="0"/>
        </a:p>
      </dgm:t>
    </dgm:pt>
    <dgm:pt modelId="{05803D74-E9DF-4687-9565-395AF60A69C7}" type="parTrans" cxnId="{A8342146-4FA7-4E4F-AF8B-2309ED39C756}">
      <dgm:prSet/>
      <dgm:spPr/>
      <dgm:t>
        <a:bodyPr/>
        <a:lstStyle/>
        <a:p>
          <a:endParaRPr lang="en-US"/>
        </a:p>
      </dgm:t>
    </dgm:pt>
    <dgm:pt modelId="{2E3BC48A-C145-4FC8-B70C-1166B620133C}" type="sibTrans" cxnId="{A8342146-4FA7-4E4F-AF8B-2309ED39C756}">
      <dgm:prSet/>
      <dgm:spPr/>
      <dgm:t>
        <a:bodyPr/>
        <a:lstStyle/>
        <a:p>
          <a:endParaRPr lang="en-US"/>
        </a:p>
      </dgm:t>
    </dgm:pt>
    <dgm:pt modelId="{02A5A3AE-0891-47BE-9724-C813DDAADD06}">
      <dgm:prSet phldrT="[Text]"/>
      <dgm:spPr/>
      <dgm:t>
        <a:bodyPr/>
        <a:lstStyle/>
        <a:p>
          <a:r>
            <a:rPr lang="en-US" dirty="0" smtClean="0"/>
            <a:t>Ablation Study</a:t>
          </a:r>
          <a:endParaRPr lang="en-US" dirty="0"/>
        </a:p>
      </dgm:t>
    </dgm:pt>
    <dgm:pt modelId="{49C2560A-6995-4DF4-B6F3-251A2A9B7AC2}" type="parTrans" cxnId="{3200738B-69BB-4D80-9333-E6BD4021BDA0}">
      <dgm:prSet/>
      <dgm:spPr/>
      <dgm:t>
        <a:bodyPr/>
        <a:lstStyle/>
        <a:p>
          <a:endParaRPr lang="en-US"/>
        </a:p>
      </dgm:t>
    </dgm:pt>
    <dgm:pt modelId="{8082D25C-7C07-4BEF-A283-3A43237C63A2}" type="sibTrans" cxnId="{3200738B-69BB-4D80-9333-E6BD4021BDA0}">
      <dgm:prSet/>
      <dgm:spPr/>
      <dgm:t>
        <a:bodyPr/>
        <a:lstStyle/>
        <a:p>
          <a:endParaRPr lang="en-US"/>
        </a:p>
      </dgm:t>
    </dgm:pt>
    <dgm:pt modelId="{2B051BD9-D51C-489C-8D02-D0F3B3D36D22}" type="pres">
      <dgm:prSet presAssocID="{FAF4E404-DC04-4FB6-B808-7FEE4A3E0CBA}" presName="CompostProcess" presStyleCnt="0">
        <dgm:presLayoutVars>
          <dgm:dir/>
          <dgm:resizeHandles val="exact"/>
        </dgm:presLayoutVars>
      </dgm:prSet>
      <dgm:spPr/>
    </dgm:pt>
    <dgm:pt modelId="{801E7493-788D-4970-A4F6-DC9DD852D682}" type="pres">
      <dgm:prSet presAssocID="{FAF4E404-DC04-4FB6-B808-7FEE4A3E0CBA}" presName="arrow" presStyleLbl="bgShp" presStyleIdx="0" presStyleCnt="1"/>
      <dgm:spPr/>
    </dgm:pt>
    <dgm:pt modelId="{4E0F53BD-5862-448D-9222-3E40A970F683}" type="pres">
      <dgm:prSet presAssocID="{FAF4E404-DC04-4FB6-B808-7FEE4A3E0CBA}" presName="linearProcess" presStyleCnt="0"/>
      <dgm:spPr/>
    </dgm:pt>
    <dgm:pt modelId="{745ED5E6-79D2-4175-B029-635231D795C5}" type="pres">
      <dgm:prSet presAssocID="{B03BAD3D-156C-4957-8596-90DA14C2E74E}" presName="text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B09C0FB-D9C8-40FD-83F8-124329D3AE77}" type="pres">
      <dgm:prSet presAssocID="{929D7F83-D21D-4C29-8D0F-72F673EB02EA}" presName="sibTrans" presStyleCnt="0"/>
      <dgm:spPr/>
    </dgm:pt>
    <dgm:pt modelId="{3E5C41A4-031D-4B03-A6E3-17ACA23C6D76}" type="pres">
      <dgm:prSet presAssocID="{D50659D8-0D57-492F-94A2-4154D75160EB}" presName="text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9D35D61-AFA6-4B29-AC92-1716E61B4325}" type="pres">
      <dgm:prSet presAssocID="{0587512D-A789-4663-8AD5-FFCD546F4008}" presName="sibTrans" presStyleCnt="0"/>
      <dgm:spPr/>
    </dgm:pt>
    <dgm:pt modelId="{A3A97715-8692-4E89-B7A0-087B7414F2A3}" type="pres">
      <dgm:prSet presAssocID="{B10782E3-5A7B-4EC4-AB2A-E6F9A641E573}" presName="text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B602D70-1587-4A9E-8739-832F70860864}" type="pres">
      <dgm:prSet presAssocID="{2E3BC48A-C145-4FC8-B70C-1166B620133C}" presName="sibTrans" presStyleCnt="0"/>
      <dgm:spPr/>
    </dgm:pt>
    <dgm:pt modelId="{4A8DEF34-C239-4F13-88AD-89CA2F763F8D}" type="pres">
      <dgm:prSet presAssocID="{02A5A3AE-0891-47BE-9724-C813DDAADD06}" presName="text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48512FC-C758-426A-A31F-36DF3E99AA46}" type="pres">
      <dgm:prSet presAssocID="{8082D25C-7C07-4BEF-A283-3A43237C63A2}" presName="sibTrans" presStyleCnt="0"/>
      <dgm:spPr/>
    </dgm:pt>
    <dgm:pt modelId="{CDA6B2A4-9058-4B6A-9EFA-919F222AE639}" type="pres">
      <dgm:prSet presAssocID="{85BDBCCD-1A27-407B-ADD3-8DD0F555E5F9}" presName="text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266C26-CF1B-48A1-AD0D-EFF6A71C6387}" type="pres">
      <dgm:prSet presAssocID="{8409AF07-3182-4E83-A58E-8FEB319568F4}" presName="sibTrans" presStyleCnt="0"/>
      <dgm:spPr/>
    </dgm:pt>
    <dgm:pt modelId="{D5745B5A-A99C-4532-BD68-3C9232E33AA7}" type="pres">
      <dgm:prSet presAssocID="{A30144DA-45FC-4957-A8B1-6A5FBF443FB9}" presName="text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421C440-F2FA-477A-9D70-188B272905D5}" type="pres">
      <dgm:prSet presAssocID="{B08BFA41-E7D6-4211-8BAF-460A63BB017E}" presName="sibTrans" presStyleCnt="0"/>
      <dgm:spPr/>
    </dgm:pt>
    <dgm:pt modelId="{041610B8-861A-4E24-8F59-873138680175}" type="pres">
      <dgm:prSet presAssocID="{C1982E19-FD26-45FC-A649-3E846CDA1C07}" presName="text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436449-D996-4D82-AA00-A9526990859A}" type="presOf" srcId="{A30144DA-45FC-4957-A8B1-6A5FBF443FB9}" destId="{D5745B5A-A99C-4532-BD68-3C9232E33AA7}" srcOrd="0" destOrd="0" presId="urn:microsoft.com/office/officeart/2005/8/layout/hProcess9"/>
    <dgm:cxn modelId="{8ABFBA68-C9FD-4C56-A0E6-85D8FD80BB72}" type="presOf" srcId="{B03BAD3D-156C-4957-8596-90DA14C2E74E}" destId="{745ED5E6-79D2-4175-B029-635231D795C5}" srcOrd="0" destOrd="0" presId="urn:microsoft.com/office/officeart/2005/8/layout/hProcess9"/>
    <dgm:cxn modelId="{13178A60-50BD-49F3-BCE6-964C7EA5B435}" type="presOf" srcId="{D50659D8-0D57-492F-94A2-4154D75160EB}" destId="{3E5C41A4-031D-4B03-A6E3-17ACA23C6D76}" srcOrd="0" destOrd="0" presId="urn:microsoft.com/office/officeart/2005/8/layout/hProcess9"/>
    <dgm:cxn modelId="{3200738B-69BB-4D80-9333-E6BD4021BDA0}" srcId="{FAF4E404-DC04-4FB6-B808-7FEE4A3E0CBA}" destId="{02A5A3AE-0891-47BE-9724-C813DDAADD06}" srcOrd="3" destOrd="0" parTransId="{49C2560A-6995-4DF4-B6F3-251A2A9B7AC2}" sibTransId="{8082D25C-7C07-4BEF-A283-3A43237C63A2}"/>
    <dgm:cxn modelId="{325EDC2B-F92A-478B-881F-01F739FF77EE}" srcId="{FAF4E404-DC04-4FB6-B808-7FEE4A3E0CBA}" destId="{C1982E19-FD26-45FC-A649-3E846CDA1C07}" srcOrd="6" destOrd="0" parTransId="{A7D47C11-0B69-4B3E-8CEB-D30F02FD3D13}" sibTransId="{D58FC65E-AE56-42AB-9A7E-75F3709FBE0D}"/>
    <dgm:cxn modelId="{A8342146-4FA7-4E4F-AF8B-2309ED39C756}" srcId="{FAF4E404-DC04-4FB6-B808-7FEE4A3E0CBA}" destId="{B10782E3-5A7B-4EC4-AB2A-E6F9A641E573}" srcOrd="2" destOrd="0" parTransId="{05803D74-E9DF-4687-9565-395AF60A69C7}" sibTransId="{2E3BC48A-C145-4FC8-B70C-1166B620133C}"/>
    <dgm:cxn modelId="{3225D09F-B76C-4978-AEB2-4F1198FD9DCC}" type="presOf" srcId="{02A5A3AE-0891-47BE-9724-C813DDAADD06}" destId="{4A8DEF34-C239-4F13-88AD-89CA2F763F8D}" srcOrd="0" destOrd="0" presId="urn:microsoft.com/office/officeart/2005/8/layout/hProcess9"/>
    <dgm:cxn modelId="{11482F0E-EFC5-48C1-980F-51046B04F124}" srcId="{FAF4E404-DC04-4FB6-B808-7FEE4A3E0CBA}" destId="{A30144DA-45FC-4957-A8B1-6A5FBF443FB9}" srcOrd="5" destOrd="0" parTransId="{8EB3A67D-762E-47C8-B1FB-813DDD71AA29}" sibTransId="{B08BFA41-E7D6-4211-8BAF-460A63BB017E}"/>
    <dgm:cxn modelId="{6143DD2D-3DE3-4599-B86B-435A8AC8EA85}" type="presOf" srcId="{FAF4E404-DC04-4FB6-B808-7FEE4A3E0CBA}" destId="{2B051BD9-D51C-489C-8D02-D0F3B3D36D22}" srcOrd="0" destOrd="0" presId="urn:microsoft.com/office/officeart/2005/8/layout/hProcess9"/>
    <dgm:cxn modelId="{FF70D570-0F1B-4909-AC4B-75FF94B8E760}" type="presOf" srcId="{B10782E3-5A7B-4EC4-AB2A-E6F9A641E573}" destId="{A3A97715-8692-4E89-B7A0-087B7414F2A3}" srcOrd="0" destOrd="0" presId="urn:microsoft.com/office/officeart/2005/8/layout/hProcess9"/>
    <dgm:cxn modelId="{60CF7383-FF19-4BB5-8DFF-DE39D93C753F}" srcId="{FAF4E404-DC04-4FB6-B808-7FEE4A3E0CBA}" destId="{D50659D8-0D57-492F-94A2-4154D75160EB}" srcOrd="1" destOrd="0" parTransId="{1B4E216D-0496-497A-9D7E-CA8B2AB0BAC5}" sibTransId="{0587512D-A789-4663-8AD5-FFCD546F4008}"/>
    <dgm:cxn modelId="{D9BC923C-6C3B-46E2-89B0-225D2800AEAD}" type="presOf" srcId="{C1982E19-FD26-45FC-A649-3E846CDA1C07}" destId="{041610B8-861A-4E24-8F59-873138680175}" srcOrd="0" destOrd="0" presId="urn:microsoft.com/office/officeart/2005/8/layout/hProcess9"/>
    <dgm:cxn modelId="{BD0EB778-FD10-43FA-8584-67DF97689AF0}" srcId="{FAF4E404-DC04-4FB6-B808-7FEE4A3E0CBA}" destId="{85BDBCCD-1A27-407B-ADD3-8DD0F555E5F9}" srcOrd="4" destOrd="0" parTransId="{9626E614-1D9C-404E-A6A0-9B8911C0B5CA}" sibTransId="{8409AF07-3182-4E83-A58E-8FEB319568F4}"/>
    <dgm:cxn modelId="{CD59C4D1-7E9A-4537-B136-7ECF2CCC5A0D}" srcId="{FAF4E404-DC04-4FB6-B808-7FEE4A3E0CBA}" destId="{B03BAD3D-156C-4957-8596-90DA14C2E74E}" srcOrd="0" destOrd="0" parTransId="{FA32AD3C-C74D-4639-94B0-B66B24F5DE93}" sibTransId="{929D7F83-D21D-4C29-8D0F-72F673EB02EA}"/>
    <dgm:cxn modelId="{680B0AB2-D7A3-4BC0-9E4E-2CA438AD8E65}" type="presOf" srcId="{85BDBCCD-1A27-407B-ADD3-8DD0F555E5F9}" destId="{CDA6B2A4-9058-4B6A-9EFA-919F222AE639}" srcOrd="0" destOrd="0" presId="urn:microsoft.com/office/officeart/2005/8/layout/hProcess9"/>
    <dgm:cxn modelId="{CC27911B-34DD-4D5B-9B21-1DCB2D8BDDBD}" type="presParOf" srcId="{2B051BD9-D51C-489C-8D02-D0F3B3D36D22}" destId="{801E7493-788D-4970-A4F6-DC9DD852D682}" srcOrd="0" destOrd="0" presId="urn:microsoft.com/office/officeart/2005/8/layout/hProcess9"/>
    <dgm:cxn modelId="{18C90BB2-1392-4368-AC84-4A91646A7A7D}" type="presParOf" srcId="{2B051BD9-D51C-489C-8D02-D0F3B3D36D22}" destId="{4E0F53BD-5862-448D-9222-3E40A970F683}" srcOrd="1" destOrd="0" presId="urn:microsoft.com/office/officeart/2005/8/layout/hProcess9"/>
    <dgm:cxn modelId="{597D9036-8A6A-466E-8983-90D233F8C35D}" type="presParOf" srcId="{4E0F53BD-5862-448D-9222-3E40A970F683}" destId="{745ED5E6-79D2-4175-B029-635231D795C5}" srcOrd="0" destOrd="0" presId="urn:microsoft.com/office/officeart/2005/8/layout/hProcess9"/>
    <dgm:cxn modelId="{6BBE1A44-B4BB-43F3-9867-F4B9EEC7D459}" type="presParOf" srcId="{4E0F53BD-5862-448D-9222-3E40A970F683}" destId="{EB09C0FB-D9C8-40FD-83F8-124329D3AE77}" srcOrd="1" destOrd="0" presId="urn:microsoft.com/office/officeart/2005/8/layout/hProcess9"/>
    <dgm:cxn modelId="{1A4E7FA5-8C55-478C-B661-435DA3AEDDA5}" type="presParOf" srcId="{4E0F53BD-5862-448D-9222-3E40A970F683}" destId="{3E5C41A4-031D-4B03-A6E3-17ACA23C6D76}" srcOrd="2" destOrd="0" presId="urn:microsoft.com/office/officeart/2005/8/layout/hProcess9"/>
    <dgm:cxn modelId="{68B87C0F-2F3F-435C-9FCC-53136B5A74DB}" type="presParOf" srcId="{4E0F53BD-5862-448D-9222-3E40A970F683}" destId="{79D35D61-AFA6-4B29-AC92-1716E61B4325}" srcOrd="3" destOrd="0" presId="urn:microsoft.com/office/officeart/2005/8/layout/hProcess9"/>
    <dgm:cxn modelId="{95897E89-3687-4294-9A51-F491A717A4F6}" type="presParOf" srcId="{4E0F53BD-5862-448D-9222-3E40A970F683}" destId="{A3A97715-8692-4E89-B7A0-087B7414F2A3}" srcOrd="4" destOrd="0" presId="urn:microsoft.com/office/officeart/2005/8/layout/hProcess9"/>
    <dgm:cxn modelId="{9042894C-BF43-4172-AA56-7EE3043B1596}" type="presParOf" srcId="{4E0F53BD-5862-448D-9222-3E40A970F683}" destId="{8B602D70-1587-4A9E-8739-832F70860864}" srcOrd="5" destOrd="0" presId="urn:microsoft.com/office/officeart/2005/8/layout/hProcess9"/>
    <dgm:cxn modelId="{8C0C6784-25FD-499A-BBA6-8FAD2B20202E}" type="presParOf" srcId="{4E0F53BD-5862-448D-9222-3E40A970F683}" destId="{4A8DEF34-C239-4F13-88AD-89CA2F763F8D}" srcOrd="6" destOrd="0" presId="urn:microsoft.com/office/officeart/2005/8/layout/hProcess9"/>
    <dgm:cxn modelId="{B121D085-1A16-42B3-91B9-0EDA7E805C85}" type="presParOf" srcId="{4E0F53BD-5862-448D-9222-3E40A970F683}" destId="{B48512FC-C758-426A-A31F-36DF3E99AA46}" srcOrd="7" destOrd="0" presId="urn:microsoft.com/office/officeart/2005/8/layout/hProcess9"/>
    <dgm:cxn modelId="{30D3940C-25E5-451B-B1BC-86621E846775}" type="presParOf" srcId="{4E0F53BD-5862-448D-9222-3E40A970F683}" destId="{CDA6B2A4-9058-4B6A-9EFA-919F222AE639}" srcOrd="8" destOrd="0" presId="urn:microsoft.com/office/officeart/2005/8/layout/hProcess9"/>
    <dgm:cxn modelId="{10EECE74-2F48-490E-8734-38FDDAC0B1FE}" type="presParOf" srcId="{4E0F53BD-5862-448D-9222-3E40A970F683}" destId="{44266C26-CF1B-48A1-AD0D-EFF6A71C6387}" srcOrd="9" destOrd="0" presId="urn:microsoft.com/office/officeart/2005/8/layout/hProcess9"/>
    <dgm:cxn modelId="{B771BA10-F7D3-4085-8819-35CCA5434D18}" type="presParOf" srcId="{4E0F53BD-5862-448D-9222-3E40A970F683}" destId="{D5745B5A-A99C-4532-BD68-3C9232E33AA7}" srcOrd="10" destOrd="0" presId="urn:microsoft.com/office/officeart/2005/8/layout/hProcess9"/>
    <dgm:cxn modelId="{B18920E9-2A6D-4238-8CA0-9E082B769A51}" type="presParOf" srcId="{4E0F53BD-5862-448D-9222-3E40A970F683}" destId="{A421C440-F2FA-477A-9D70-188B272905D5}" srcOrd="11" destOrd="0" presId="urn:microsoft.com/office/officeart/2005/8/layout/hProcess9"/>
    <dgm:cxn modelId="{356C5F40-9625-4E47-97BE-AB90E5BE9977}" type="presParOf" srcId="{4E0F53BD-5862-448D-9222-3E40A970F683}" destId="{041610B8-861A-4E24-8F59-873138680175}" srcOrd="12" destOrd="0" presId="urn:microsoft.com/office/officeart/2005/8/layout/hProcess9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1E7493-788D-4970-A4F6-DC9DD852D682}">
      <dsp:nvSpPr>
        <dsp:cNvPr id="0" name=""/>
        <dsp:cNvSpPr/>
      </dsp:nvSpPr>
      <dsp:spPr>
        <a:xfrm>
          <a:off x="864000" y="0"/>
          <a:ext cx="9792000" cy="4314825"/>
        </a:xfrm>
        <a:prstGeom prst="rightArrow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45ED5E6-79D2-4175-B029-635231D795C5}">
      <dsp:nvSpPr>
        <dsp:cNvPr id="0" name=""/>
        <dsp:cNvSpPr/>
      </dsp:nvSpPr>
      <dsp:spPr>
        <a:xfrm>
          <a:off x="984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Literature Review</a:t>
          </a:r>
          <a:endParaRPr lang="en-US" sz="1800" kern="1200" dirty="0"/>
        </a:p>
      </dsp:txBody>
      <dsp:txXfrm>
        <a:off x="78006" y="1371469"/>
        <a:ext cx="1423768" cy="1571886"/>
      </dsp:txXfrm>
    </dsp:sp>
    <dsp:sp modelId="{3E5C41A4-031D-4B03-A6E3-17ACA23C6D76}">
      <dsp:nvSpPr>
        <dsp:cNvPr id="0" name=""/>
        <dsp:cNvSpPr/>
      </dsp:nvSpPr>
      <dsp:spPr>
        <a:xfrm>
          <a:off x="1657687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Collection of usable networks (datasets)</a:t>
          </a:r>
          <a:endParaRPr lang="en-US" sz="1800" kern="1200" dirty="0"/>
        </a:p>
      </dsp:txBody>
      <dsp:txXfrm>
        <a:off x="1734709" y="1371469"/>
        <a:ext cx="1423768" cy="1571886"/>
      </dsp:txXfrm>
    </dsp:sp>
    <dsp:sp modelId="{A3A97715-8692-4E89-B7A0-087B7414F2A3}">
      <dsp:nvSpPr>
        <dsp:cNvPr id="0" name=""/>
        <dsp:cNvSpPr/>
      </dsp:nvSpPr>
      <dsp:spPr>
        <a:xfrm>
          <a:off x="3314390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Selection of appropriate and calculable Centralities</a:t>
          </a:r>
          <a:endParaRPr lang="en-US" sz="1800" kern="1200" dirty="0"/>
        </a:p>
      </dsp:txBody>
      <dsp:txXfrm>
        <a:off x="3391412" y="1371469"/>
        <a:ext cx="1423768" cy="1571886"/>
      </dsp:txXfrm>
    </dsp:sp>
    <dsp:sp modelId="{4A8DEF34-C239-4F13-88AD-89CA2F763F8D}">
      <dsp:nvSpPr>
        <dsp:cNvPr id="0" name=""/>
        <dsp:cNvSpPr/>
      </dsp:nvSpPr>
      <dsp:spPr>
        <a:xfrm>
          <a:off x="4971093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Ablation Study</a:t>
          </a:r>
          <a:endParaRPr lang="en-US" sz="1800" kern="1200" dirty="0"/>
        </a:p>
      </dsp:txBody>
      <dsp:txXfrm>
        <a:off x="5048115" y="1371469"/>
        <a:ext cx="1423768" cy="1571886"/>
      </dsp:txXfrm>
    </dsp:sp>
    <dsp:sp modelId="{CDA6B2A4-9058-4B6A-9EFA-919F222AE639}">
      <dsp:nvSpPr>
        <dsp:cNvPr id="0" name=""/>
        <dsp:cNvSpPr/>
      </dsp:nvSpPr>
      <dsp:spPr>
        <a:xfrm>
          <a:off x="6627796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Selection of appropriate Unsupervised learning algorithms</a:t>
          </a:r>
          <a:endParaRPr lang="en-US" sz="1800" kern="1200" dirty="0"/>
        </a:p>
      </dsp:txBody>
      <dsp:txXfrm>
        <a:off x="6704818" y="1371469"/>
        <a:ext cx="1423768" cy="1571886"/>
      </dsp:txXfrm>
    </dsp:sp>
    <dsp:sp modelId="{D5745B5A-A99C-4532-BD68-3C9232E33AA7}">
      <dsp:nvSpPr>
        <dsp:cNvPr id="0" name=""/>
        <dsp:cNvSpPr/>
      </dsp:nvSpPr>
      <dsp:spPr>
        <a:xfrm>
          <a:off x="8284500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Application of learning algorithms to all datasets</a:t>
          </a:r>
          <a:endParaRPr lang="en-US" sz="1800" kern="1200" dirty="0"/>
        </a:p>
      </dsp:txBody>
      <dsp:txXfrm>
        <a:off x="8361522" y="1371469"/>
        <a:ext cx="1423768" cy="1571886"/>
      </dsp:txXfrm>
    </dsp:sp>
    <dsp:sp modelId="{041610B8-861A-4E24-8F59-873138680175}">
      <dsp:nvSpPr>
        <dsp:cNvPr id="0" name=""/>
        <dsp:cNvSpPr/>
      </dsp:nvSpPr>
      <dsp:spPr>
        <a:xfrm>
          <a:off x="9941203" y="1294447"/>
          <a:ext cx="1577812" cy="1725930"/>
        </a:xfrm>
        <a:prstGeom prst="round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Results Analysis</a:t>
          </a:r>
          <a:endParaRPr lang="en-US" sz="1800" kern="1200" dirty="0"/>
        </a:p>
      </dsp:txBody>
      <dsp:txXfrm>
        <a:off x="10018225" y="1371469"/>
        <a:ext cx="1423768" cy="157188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253D917-7FFA-4EF6-B1AF-837C0A0680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19B0EC-F558-4E16-8FD4-A713879F635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0EF4C2-7168-48BF-87CB-160664602E92}" type="datetimeFigureOut">
              <a:rPr lang="en-US" smtClean="0"/>
              <a:t>25-Sep-20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7A03A8D-5E14-4BBC-AC44-EF21E6701EC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67F2BE-38B7-4D3C-A1EB-2472A11E9BC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A95325-AA0C-4243-957D-58023EE2BF0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1109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5ED17-416B-4083-A6B3-B23D2AC2171C}" type="datetimeFigureOut">
              <a:rPr lang="en-US" smtClean="0"/>
              <a:t>25-Sep-20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3F9531-3326-4057-9EBA-1F5D68C6F04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2569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52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8244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19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384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F9531-3326-4057-9EBA-1F5D68C6F0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89257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11082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43F9531-3326-4057-9EBA-1F5D68C6F04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9132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3F9531-3326-4057-9EBA-1F5D68C6F04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4397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0DCC21-CDD1-4F71-BEA4-14CB2C645D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Rectangle 9" hidden="1">
            <a:extLst>
              <a:ext uri="{FF2B5EF4-FFF2-40B4-BE49-F238E27FC236}">
                <a16:creationId xmlns:a16="http://schemas.microsoft.com/office/drawing/2014/main" id="{C6BF408C-A3FE-427A-BCAC-49F0BEAE4F3E}"/>
              </a:ext>
            </a:extLst>
          </p:cNvPr>
          <p:cNvSpPr/>
          <p:nvPr userDrawn="1"/>
        </p:nvSpPr>
        <p:spPr>
          <a:xfrm>
            <a:off x="0" y="1"/>
            <a:ext cx="12192000" cy="6858000"/>
          </a:xfrm>
          <a:prstGeom prst="rect">
            <a:avLst/>
          </a:prstGeom>
          <a:gradFill flip="none" rotWithShape="1">
            <a:gsLst>
              <a:gs pos="7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91D7A-A48B-465E-9937-C66BC43F3B2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36550" y="3501000"/>
            <a:ext cx="5759450" cy="2735262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Your name</a:t>
            </a:r>
          </a:p>
          <a:p>
            <a:pPr lvl="0"/>
            <a:r>
              <a:rPr lang="en-US" dirty="0"/>
              <a:t>Teacher’s name</a:t>
            </a:r>
          </a:p>
          <a:p>
            <a:pPr lvl="0"/>
            <a:r>
              <a:rPr lang="en-US" dirty="0"/>
              <a:t>School</a:t>
            </a:r>
          </a:p>
          <a:p>
            <a:pPr lvl="0"/>
            <a:r>
              <a:rPr lang="en-US" dirty="0"/>
              <a:t>Date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165040-5BDA-4405-B53B-23E35F213E0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1269000"/>
            <a:ext cx="11520000" cy="1800000"/>
          </a:xfrm>
        </p:spPr>
        <p:txBody>
          <a:bodyPr anchor="t"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pPr lvl="0"/>
            <a:r>
              <a:rPr lang="en-US" dirty="0"/>
              <a:t>PROJECT NAME</a:t>
            </a:r>
          </a:p>
        </p:txBody>
      </p:sp>
    </p:spTree>
    <p:extLst>
      <p:ext uri="{BB962C8B-B14F-4D97-AF65-F5344CB8AC3E}">
        <p14:creationId xmlns:p14="http://schemas.microsoft.com/office/powerpoint/2010/main" val="1120870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je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PROJECT OVERVIEW</a:t>
            </a:r>
          </a:p>
        </p:txBody>
      </p:sp>
      <p:sp>
        <p:nvSpPr>
          <p:cNvPr id="9" name="Content Placeholder 7">
            <a:extLst>
              <a:ext uri="{FF2B5EF4-FFF2-40B4-BE49-F238E27FC236}">
                <a16:creationId xmlns:a16="http://schemas.microsoft.com/office/drawing/2014/main" id="{E5222D5C-13B5-45BB-9749-CD2A06E863D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318269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sear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RESEARCH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287BCA3F-9EE5-4C8F-A070-1E38715B006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62906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ced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PROCEDURE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94149598-B48E-4B55-976A-D24F96208AA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D219114E-5ECA-4366-8381-58F6FA247A4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444408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ta/Observa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DATA/ OBSERVATIONS</a:t>
            </a:r>
          </a:p>
        </p:txBody>
      </p:sp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361C4FC2-0C19-4353-8988-7DF736580150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41013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F1058464-D459-4155-A53D-FFB15AE5C185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5614987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213151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CONCLUSIONS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1780D337-5125-4C9C-9B06-8B3F72A1594F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0" indent="0">
              <a:buNone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171194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orks ci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73B65BC-ED1F-4E11-8CD2-27879C134D6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00" y="261000"/>
            <a:ext cx="11520000" cy="1224000"/>
          </a:xfrm>
        </p:spPr>
        <p:txBody>
          <a:bodyPr anchor="b">
            <a:noAutofit/>
          </a:bodyPr>
          <a:lstStyle>
            <a:lvl1pPr algn="l">
              <a:defRPr sz="6000">
                <a:solidFill>
                  <a:schemeClr val="accent3"/>
                </a:solidFill>
                <a:latin typeface="+mj-lt"/>
                <a:cs typeface="Arial Nova Cond" panose="020B0604020202020204" pitchFamily="34" charset="0"/>
              </a:defRPr>
            </a:lvl1pPr>
          </a:lstStyle>
          <a:p>
            <a:r>
              <a:rPr lang="en-US" dirty="0"/>
              <a:t>Works Cited</a:t>
            </a:r>
          </a:p>
        </p:txBody>
      </p:sp>
      <p:sp>
        <p:nvSpPr>
          <p:cNvPr id="7" name="Content Placeholder 7">
            <a:extLst>
              <a:ext uri="{FF2B5EF4-FFF2-40B4-BE49-F238E27FC236}">
                <a16:creationId xmlns:a16="http://schemas.microsoft.com/office/drawing/2014/main" id="{C31EA982-5E0F-408B-B3DC-45CB263529BC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336000" y="1628775"/>
            <a:ext cx="11520000" cy="4535488"/>
          </a:xfrm>
        </p:spPr>
        <p:txBody>
          <a:bodyPr>
            <a:normAutofit/>
          </a:bodyPr>
          <a:lstStyle>
            <a:lvl1pPr marL="288000" indent="-288000">
              <a:buFont typeface="Arial" panose="020B0604020202020204" pitchFamily="34" charset="0"/>
              <a:buChar char="•"/>
              <a:defRPr sz="3000"/>
            </a:lvl1pPr>
            <a:lvl2pPr marL="457200" indent="0">
              <a:buNone/>
              <a:defRPr sz="3000"/>
            </a:lvl2pPr>
            <a:lvl3pPr marL="914400" indent="0">
              <a:buNone/>
              <a:defRPr sz="3000"/>
            </a:lvl3pPr>
            <a:lvl4pPr marL="1371600" indent="0">
              <a:buNone/>
              <a:defRPr sz="3000"/>
            </a:lvl4pPr>
            <a:lvl5pPr marL="1828800" indent="0">
              <a:buNone/>
              <a:defRPr sz="3000"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733889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2C925-8B44-44C6-A649-F0FB17E738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6000" y="261000"/>
            <a:ext cx="11520000" cy="122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98048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892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microsoft.com/office/2007/relationships/hdphoto" Target="../media/hdphoto1.wdp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74CD960-83A7-46AA-B9DF-F84C11AFF37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11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-50000"/>
                      </a14:imgEffect>
                      <a14:imgEffect>
                        <a14:saturation sat="0"/>
                      </a14:imgEffect>
                      <a14:imgEffect>
                        <a14:brightnessContrast contrast="-1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A9A825-7557-4500-8CCD-1373C95FF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000" y="261000"/>
            <a:ext cx="11520000" cy="1224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C4F931-B635-4B85-BE10-74008338EE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36000" y="1629000"/>
            <a:ext cx="11520000" cy="4536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9AE95C-FC17-478C-AA9E-710213A4FD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6BF23A-3D24-42D3-8F1A-75A13C888DEA}" type="datetimeFigureOut">
              <a:rPr lang="en-US" smtClean="0"/>
              <a:t>25-Sep-20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4E31F-5B11-490E-AD3F-BE92E0F2DF1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DD7FA-F9F4-4DC4-9791-ACD495680E0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717781-12D9-4CDB-9AAE-83636CBD66D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248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51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54" r:id="rId8"/>
    <p:sldLayoutId id="2147483655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6000" kern="1200">
          <a:solidFill>
            <a:schemeClr val="accent3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.png"/><Relationship Id="rId4" Type="http://schemas.openxmlformats.org/officeDocument/2006/relationships/hyperlink" Target="https://www.remix3d.com/details/G009SWF2NW79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7" Type="http://schemas.openxmlformats.org/officeDocument/2006/relationships/hyperlink" Target="https://www.remix3d.com/details/G009SWF2NW79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17/06/relationships/model3d" Target="../media/model3d1.glb"/><Relationship Id="rId9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10" Type="http://schemas.openxmlformats.org/officeDocument/2006/relationships/image" Target="../media/image82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4.png"/><Relationship Id="rId7" Type="http://schemas.openxmlformats.org/officeDocument/2006/relationships/image" Target="../media/image8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10" Type="http://schemas.openxmlformats.org/officeDocument/2006/relationships/image" Target="../media/image91.png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7.png"/><Relationship Id="rId4" Type="http://schemas.openxmlformats.org/officeDocument/2006/relationships/hyperlink" Target="https://www.remix3d.com/details/G009SWF2NW79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7.png"/><Relationship Id="rId4" Type="http://schemas.openxmlformats.org/officeDocument/2006/relationships/hyperlink" Target="https://www.remix3d.com/details/G009SWF2NW79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title">
            <a:extLst>
              <a:ext uri="{FF2B5EF4-FFF2-40B4-BE49-F238E27FC236}">
                <a16:creationId xmlns:a16="http://schemas.microsoft.com/office/drawing/2014/main" id="{19AB89D0-8562-49A8-BAFA-01679A4CC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6550" y="914400"/>
            <a:ext cx="7588800" cy="1800000"/>
          </a:xfrm>
        </p:spPr>
        <p:txBody>
          <a:bodyPr>
            <a:normAutofit fontScale="90000"/>
          </a:bodyPr>
          <a:lstStyle/>
          <a:p>
            <a:r>
              <a:rPr lang="en-US" dirty="0"/>
              <a:t>Unsupervised Graph Network Discrimination</a:t>
            </a:r>
            <a:br>
              <a:rPr lang="en-US" dirty="0"/>
            </a:br>
            <a:endParaRPr lang="en-US" dirty="0"/>
          </a:p>
        </p:txBody>
      </p:sp>
      <p:sp>
        <p:nvSpPr>
          <p:cNvPr id="23" name="Author's contact details">
            <a:extLst>
              <a:ext uri="{FF2B5EF4-FFF2-40B4-BE49-F238E27FC236}">
                <a16:creationId xmlns:a16="http://schemas.microsoft.com/office/drawing/2014/main" id="{F43A3CE6-1060-4EEC-AB5A-19160A9BEE3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36550" y="3501000"/>
            <a:ext cx="5759450" cy="3052200"/>
          </a:xfrm>
        </p:spPr>
        <p:txBody>
          <a:bodyPr/>
          <a:lstStyle/>
          <a:p>
            <a:r>
              <a:rPr lang="en-US" sz="2400" dirty="0" smtClean="0"/>
              <a:t>CSE499A.5</a:t>
            </a:r>
          </a:p>
          <a:p>
            <a:r>
              <a:rPr lang="en-US" sz="2400" dirty="0" smtClean="0"/>
              <a:t>Faculty</a:t>
            </a:r>
            <a:r>
              <a:rPr lang="en-US" sz="2400" dirty="0"/>
              <a:t>: Mohammad </a:t>
            </a:r>
            <a:r>
              <a:rPr lang="en-US" sz="2400" dirty="0" err="1"/>
              <a:t>Ashrafuzzaman</a:t>
            </a:r>
            <a:r>
              <a:rPr lang="en-US" sz="2400" dirty="0"/>
              <a:t> </a:t>
            </a:r>
            <a:r>
              <a:rPr lang="en-US" sz="2400" dirty="0" smtClean="0"/>
              <a:t>Khan (</a:t>
            </a:r>
            <a:r>
              <a:rPr lang="en-US" sz="2400" dirty="0" err="1" smtClean="0"/>
              <a:t>Azk</a:t>
            </a:r>
            <a:r>
              <a:rPr lang="en-US" sz="2400" dirty="0" smtClean="0"/>
              <a:t>)</a:t>
            </a:r>
          </a:p>
          <a:p>
            <a:endParaRPr lang="en-US" sz="2400" dirty="0"/>
          </a:p>
          <a:p>
            <a:r>
              <a:rPr lang="en-US" sz="2400" dirty="0" smtClean="0"/>
              <a:t>Done by:</a:t>
            </a:r>
          </a:p>
          <a:p>
            <a:pPr marL="457200" indent="-457200">
              <a:buAutoNum type="arabicPeriod"/>
            </a:pPr>
            <a:r>
              <a:rPr lang="en-US" sz="2400" dirty="0" smtClean="0"/>
              <a:t>Mahmud </a:t>
            </a:r>
            <a:r>
              <a:rPr lang="en-US" sz="2400" dirty="0" err="1"/>
              <a:t>Elahi</a:t>
            </a:r>
            <a:r>
              <a:rPr lang="en-US" sz="2400" dirty="0"/>
              <a:t> Akhter (</a:t>
            </a:r>
            <a:r>
              <a:rPr lang="en-US" sz="2400" dirty="0" smtClean="0"/>
              <a:t>1721498042)</a:t>
            </a:r>
          </a:p>
          <a:p>
            <a:pPr marL="457200" indent="-457200">
              <a:buAutoNum type="arabicPeriod"/>
            </a:pPr>
            <a:r>
              <a:rPr lang="en-US" sz="2400" dirty="0" err="1" smtClean="0"/>
              <a:t>Zahin</a:t>
            </a:r>
            <a:r>
              <a:rPr lang="en-US" sz="2400" dirty="0" smtClean="0"/>
              <a:t> Ahmed (1711020042)</a:t>
            </a:r>
            <a:endParaRPr lang="en-US" sz="2400" dirty="0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446591604"/>
                  </p:ext>
                </p:extLst>
              </p:nvPr>
            </p:nvGraphicFramePr>
            <p:xfrm>
              <a:off x="1920001" y="572501"/>
              <a:ext cx="9915130" cy="7795867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9915130" cy="7795867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2" ay="-3600005" az="-2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456066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3D Model Velociraptor" title="Velociraptor">
                <a:extLst>
                  <a:ext uri="{FF2B5EF4-FFF2-40B4-BE49-F238E27FC236}">
                    <a16:creationId xmlns:a16="http://schemas.microsoft.com/office/drawing/2014/main" id="{0A2740D6-2EDB-48DF-B010-B8F6C6DD305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920001" y="572501"/>
                <a:ext cx="9915130" cy="7795867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182405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B64926"/>
                </a:solidFill>
              </a:rPr>
              <a:t>Algorithms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36000" y="1628774"/>
            <a:ext cx="11520000" cy="461962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Data Analysis: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Boxplot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Correlation matrix</a:t>
            </a:r>
          </a:p>
          <a:p>
            <a:r>
              <a:rPr lang="en-US" sz="2400" dirty="0" smtClean="0"/>
              <a:t>Unsupervised </a:t>
            </a:r>
            <a:r>
              <a:rPr lang="en-US" sz="2400" dirty="0" smtClean="0"/>
              <a:t>Learning/Clustering / </a:t>
            </a:r>
            <a:r>
              <a:rPr lang="en-US" sz="2400" dirty="0"/>
              <a:t>N</a:t>
            </a:r>
            <a:r>
              <a:rPr lang="en-US" sz="2400" dirty="0" smtClean="0"/>
              <a:t>on-linear </a:t>
            </a:r>
            <a:r>
              <a:rPr lang="en-US" sz="2400" dirty="0"/>
              <a:t>dimension reduction</a:t>
            </a:r>
            <a:r>
              <a:rPr lang="en-US" sz="2400" dirty="0" smtClean="0"/>
              <a:t>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Principle Component Analysis (PCA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t-SNE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k-means clustering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/>
              <a:t>Density-based spatial clustering of applications with </a:t>
            </a:r>
            <a:r>
              <a:rPr lang="en-US" sz="2400" dirty="0" smtClean="0"/>
              <a:t>noise (DBSCAN)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Umap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Sammons map</a:t>
            </a:r>
          </a:p>
          <a:p>
            <a:pPr lvl="1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078405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2362200" y="2895600"/>
            <a:ext cx="7772400" cy="8382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sz="4400" dirty="0" smtClean="0">
                <a:solidFill>
                  <a:schemeClr val="accent3"/>
                </a:solidFill>
              </a:rPr>
              <a:t>RESULTS</a:t>
            </a:r>
          </a:p>
          <a:p>
            <a:pPr marL="0" indent="0" algn="ctr">
              <a:buNone/>
            </a:pPr>
            <a:r>
              <a:rPr lang="en-US" sz="4400" dirty="0" smtClean="0">
                <a:solidFill>
                  <a:schemeClr val="accent3"/>
                </a:solidFill>
              </a:rPr>
              <a:t>(on the P2P-Gnutella04 dataset)</a:t>
            </a: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837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38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DATA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ANALYSIS</a:t>
            </a:r>
            <a:endParaRPr lang="en-US" sz="2800" dirty="0" smtClean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752600"/>
            <a:ext cx="5283200" cy="2971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902" y="1752601"/>
            <a:ext cx="5283200" cy="29718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98800" y="4800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Boxplot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86503" y="4800600"/>
            <a:ext cx="164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Correlation 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63235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93970" y="3693913"/>
            <a:ext cx="4822371" cy="263068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57200"/>
            <a:ext cx="4577787" cy="26282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3971" y="457200"/>
            <a:ext cx="4800600" cy="267226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3693913"/>
            <a:ext cx="4577787" cy="26306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52400" y="228600"/>
            <a:ext cx="38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PCA 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PLOTS</a:t>
            </a:r>
            <a:endParaRPr lang="en-US" sz="2800" dirty="0">
              <a:solidFill>
                <a:schemeClr val="accent3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057400" y="3059668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Cos2 Contribution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565570" y="3129463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Dimension Contribution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514600" y="6324600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Scree plot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8215991" y="6324600"/>
            <a:ext cx="7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Biplot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551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231" y="49049"/>
            <a:ext cx="3200400" cy="18002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52400" y="-152400"/>
            <a:ext cx="6858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t-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S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N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E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L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O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T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S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(1</a:t>
            </a:r>
            <a:r>
              <a:rPr lang="en-US" sz="2800" baseline="30000" dirty="0" smtClean="0">
                <a:solidFill>
                  <a:schemeClr val="accent3"/>
                </a:solidFill>
              </a:rPr>
              <a:t>st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M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O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D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E</a:t>
            </a:r>
          </a:p>
          <a:p>
            <a:r>
              <a:rPr lang="en-US" sz="2800" dirty="0" smtClean="0">
                <a:solidFill>
                  <a:schemeClr val="accent3"/>
                </a:solidFill>
              </a:rPr>
              <a:t>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1693" y="1900747"/>
            <a:ext cx="124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</a:t>
            </a:r>
            <a:r>
              <a:rPr lang="en-US" sz="700" dirty="0"/>
              <a:t> </a:t>
            </a:r>
            <a:r>
              <a:rPr lang="en-US" dirty="0"/>
              <a:t>1</a:t>
            </a:r>
            <a:endParaRPr lang="en-US" sz="7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464" y="49050"/>
            <a:ext cx="3200400" cy="180022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08116" y="1918606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4" y="49050"/>
            <a:ext cx="3200400" cy="180022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733764" y="184927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2438400"/>
            <a:ext cx="3200400" cy="1800225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239432" y="433557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16" y="2438086"/>
            <a:ext cx="3200400" cy="180022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154361" y="4255409"/>
            <a:ext cx="9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4" y="2438085"/>
            <a:ext cx="3200400" cy="1800225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733764" y="4255409"/>
            <a:ext cx="93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6</a:t>
            </a:r>
            <a:endParaRPr lang="en-US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22" y="4717966"/>
            <a:ext cx="3200400" cy="1800224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2232137" y="6519164"/>
            <a:ext cx="9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7</a:t>
            </a:r>
            <a:endParaRPr 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314" y="4715789"/>
            <a:ext cx="3200400" cy="1800224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147838" y="6501017"/>
            <a:ext cx="98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8</a:t>
            </a:r>
            <a:endParaRPr lang="en-US" dirty="0"/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8864" y="4715789"/>
            <a:ext cx="3200400" cy="180022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9829800" y="646479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4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381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UMAP 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PLOTS</a:t>
            </a:r>
            <a:endParaRPr lang="en-US" sz="2800" dirty="0">
              <a:solidFill>
                <a:schemeClr val="accent3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3048000" cy="2032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0" y="1981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1"/>
            <a:ext cx="3048000" cy="203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753100" y="19674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1" y="1"/>
            <a:ext cx="3048000" cy="2032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258301" y="19674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0"/>
            <a:ext cx="3080828" cy="205388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8177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01" y="2286000"/>
            <a:ext cx="3080828" cy="205388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803889" y="42892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2272268"/>
            <a:ext cx="3048001" cy="2032001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297830" y="424001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6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4572000"/>
            <a:ext cx="3080828" cy="2053885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2264314" y="6553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7</a:t>
            </a:r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001" y="4572611"/>
            <a:ext cx="3129227" cy="2086151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5803889" y="655392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8</a:t>
            </a:r>
            <a:endParaRPr 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0" y="4572000"/>
            <a:ext cx="3048001" cy="20828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9448800" y="65770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5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0"/>
            <a:ext cx="381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SAMMON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MAP 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PLOTS</a:t>
            </a:r>
            <a:endParaRPr lang="en-US" sz="2800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5240"/>
            <a:ext cx="3225800" cy="18907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52251"/>
            <a:ext cx="3225800" cy="18907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9" y="52251"/>
            <a:ext cx="3225800" cy="1890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285999"/>
            <a:ext cx="3225800" cy="18907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5999"/>
            <a:ext cx="3225801" cy="189071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9" y="2285999"/>
            <a:ext cx="3225801" cy="18907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572000"/>
            <a:ext cx="3225799" cy="189071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572000"/>
            <a:ext cx="3225800" cy="189071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199" y="4572000"/>
            <a:ext cx="3225800" cy="18907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0" y="1842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531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58301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88177" y="4128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3889" y="415058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97830" y="410134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6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264314" y="6414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803889" y="641525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448800" y="643842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85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38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accent3"/>
                </a:solidFill>
              </a:rPr>
              <a:t>DBSCAN </a:t>
            </a:r>
          </a:p>
          <a:p>
            <a:endParaRPr lang="en-US" sz="2800" dirty="0">
              <a:solidFill>
                <a:schemeClr val="accent3"/>
              </a:solidFill>
            </a:endParaRPr>
          </a:p>
          <a:p>
            <a:r>
              <a:rPr lang="en-US" sz="2800" dirty="0" smtClean="0">
                <a:solidFill>
                  <a:schemeClr val="accent3"/>
                </a:solidFill>
              </a:rPr>
              <a:t>PLOTS</a:t>
            </a:r>
            <a:endParaRPr lang="en-US" sz="2800" dirty="0">
              <a:solidFill>
                <a:schemeClr val="accent3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28600"/>
            <a:ext cx="2713434" cy="1754139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28600"/>
            <a:ext cx="2715768" cy="1755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5734" y="228600"/>
            <a:ext cx="2713434" cy="1754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438400"/>
            <a:ext cx="2711053" cy="1752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2438400"/>
            <a:ext cx="2711053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438400"/>
            <a:ext cx="2711053" cy="17526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645152"/>
            <a:ext cx="2711053" cy="1752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4645152"/>
            <a:ext cx="2711053" cy="17526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645153"/>
            <a:ext cx="2711053" cy="17526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286000" y="1918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1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753100" y="1905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2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220200" y="189042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3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2288177" y="4204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4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5803889" y="422678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5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9215846" y="4204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6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26277" y="63977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7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5750923" y="647670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8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9215846" y="63977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Model 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0906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2362200" y="2895600"/>
            <a:ext cx="7772400" cy="83820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schemeClr val="accent3"/>
                </a:solidFill>
              </a:rPr>
              <a:t>RESULTS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4400" dirty="0" smtClean="0">
                <a:solidFill>
                  <a:schemeClr val="accent3"/>
                </a:solidFill>
              </a:rPr>
              <a:t>(on the ca-</a:t>
            </a:r>
            <a:r>
              <a:rPr lang="en-US" sz="4400" dirty="0" err="1" smtClean="0">
                <a:solidFill>
                  <a:schemeClr val="accent3"/>
                </a:solidFill>
              </a:rPr>
              <a:t>HepPH</a:t>
            </a:r>
            <a:r>
              <a:rPr lang="en-US" sz="4400" dirty="0" smtClean="0">
                <a:solidFill>
                  <a:schemeClr val="accent3"/>
                </a:solidFill>
              </a:rPr>
              <a:t> dataset)</a:t>
            </a:r>
            <a:endParaRPr lang="en-US" sz="4400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922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3810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ANALYSIS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98800" y="4800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Boxplot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6503" y="4800600"/>
            <a:ext cx="1647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Correlation plot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004" y="1843086"/>
            <a:ext cx="5257800" cy="295751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3556" y="1843086"/>
            <a:ext cx="5262726" cy="296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058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929EA470-9264-443A-A06E-FDFF0B05DED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14" name="Deck description Background Rectangle" descr="Background color for the &quot;about the deck&quot; sections" title="background rectangle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0" y="2561501"/>
            <a:ext cx="6096000" cy="4296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152400" y="2819400"/>
            <a:ext cx="5256000" cy="389645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Huge networks exist all around us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email communication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social media </a:t>
            </a: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sz="16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e-commerce</a:t>
            </a:r>
            <a:endParaRPr lang="en-US" sz="2500" dirty="0" smtClean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Each network holds information regarding the behavior and characteristics of its members.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Extracting this information from known networks, might in turn help in identifying an unknown network.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Centrality values are usually used in analyzing a network</a:t>
            </a:r>
            <a:endParaRPr lang="en-US" sz="18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58775138"/>
                  </p:ext>
                </p:extLst>
              </p:nvPr>
            </p:nvGraphicFramePr>
            <p:xfrm>
              <a:off x="5088000" y="-3941978"/>
              <a:ext cx="16776000" cy="11141956"/>
            </p:xfrm>
            <a:graphic>
              <a:graphicData uri="http://schemas.microsoft.com/office/drawing/2017/model3d">
                <am3d:model3d r:embed="rId6">
                  <am3d:spPr>
                    <a:xfrm>
                      <a:off x="0" y="0"/>
                      <a:ext cx="16776000" cy="11141956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-10517831" ay="-1289803" az="10696408"/>
                    <am3d:postTrans dx="0" dy="0" dz="0"/>
                  </am3d:trans>
                  <am3d:attrSrcUrl r:id="rId7"/>
                  <am3d:raster rName="Office3DRenderer" rVer="16.0.8326">
                    <am3d:blip r:embed="rId8"/>
                  </am3d:raster>
                  <am3d:objViewport viewportSz="2142899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096E169A-CBE2-4838-8681-641781551C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88000" y="-3941978"/>
                <a:ext cx="16776000" cy="11141956"/>
              </a:xfrm>
              <a:prstGeom prst="rect">
                <a:avLst/>
              </a:prstGeom>
              <a:effectLst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64205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152400" y="228600"/>
            <a:ext cx="381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PCA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PLOTS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362200" y="294479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Cos2 Contribution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467600" y="2944797"/>
            <a:ext cx="24166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Dimension Contribution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590800" y="6049657"/>
            <a:ext cx="114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Scree plot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8305800" y="6049657"/>
            <a:ext cx="756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Biplot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91159"/>
            <a:ext cx="4876800" cy="27432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87" y="291159"/>
            <a:ext cx="4876800" cy="27432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3396018"/>
            <a:ext cx="4876800" cy="2743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287" y="3396018"/>
            <a:ext cx="487680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918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52400" y="-152400"/>
            <a:ext cx="6858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t-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L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(1</a:t>
            </a:r>
            <a:r>
              <a:rPr kumimoji="0" lang="en-US" sz="2800" b="0" i="0" u="none" strike="noStrike" kern="1200" cap="none" spc="0" normalizeH="0" baseline="3000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O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L)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281693" y="1900747"/>
            <a:ext cx="1242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</a:t>
            </a:r>
            <a:r>
              <a:rPr kumimoji="0" lang="en-US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1</a:t>
            </a:r>
            <a:endParaRPr kumimoji="0" lang="en-US" sz="7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08116" y="1918606"/>
            <a:ext cx="1066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733764" y="1849275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239432" y="433557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154361" y="4255409"/>
            <a:ext cx="9743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733764" y="4255409"/>
            <a:ext cx="933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32137" y="6564868"/>
            <a:ext cx="94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147838" y="6564868"/>
            <a:ext cx="9873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876658" y="65648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46" y="-11420"/>
            <a:ext cx="3431154" cy="19300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46" y="-11420"/>
            <a:ext cx="3431154" cy="1930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46" y="-11420"/>
            <a:ext cx="3431154" cy="1930024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0846" y="2385574"/>
            <a:ext cx="3431154" cy="193002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46" y="2385575"/>
            <a:ext cx="3431154" cy="1930024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8447" y="2381220"/>
            <a:ext cx="3431154" cy="1930025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5" y="4704903"/>
            <a:ext cx="3441115" cy="193562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4645" y="4704903"/>
            <a:ext cx="3431155" cy="1930025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3465" y="4704903"/>
            <a:ext cx="3436135" cy="193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512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2400" y="228600"/>
            <a:ext cx="3810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UMAP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PLOTS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86000" y="1981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753100" y="19674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9258301" y="196746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8177" y="4267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03889" y="428925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97830" y="4260473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64314" y="65532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803889" y="655392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448800" y="6577094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3124200" cy="2082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0"/>
            <a:ext cx="3124200" cy="20828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1" y="1"/>
            <a:ext cx="3124200" cy="20828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2286000"/>
            <a:ext cx="3124199" cy="208279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86000"/>
            <a:ext cx="3124200" cy="208280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2286000"/>
            <a:ext cx="3124199" cy="2082799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539" y="4571999"/>
            <a:ext cx="3119860" cy="207990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4571998"/>
            <a:ext cx="3124200" cy="20828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400" y="4571998"/>
            <a:ext cx="3124199" cy="2082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3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0"/>
            <a:ext cx="38100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SAMMON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MAP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PLOTS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842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019800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58301" y="18288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8177" y="41285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3889" y="415058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97830" y="4101346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0" y="640967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867400" y="64124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525000" y="6355307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0"/>
            <a:ext cx="3390900" cy="190738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0"/>
            <a:ext cx="3276600" cy="1843088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"/>
            <a:ext cx="3276600" cy="184308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846" y="2286000"/>
            <a:ext cx="3395254" cy="190983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286000"/>
            <a:ext cx="3276600" cy="1909830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2286000"/>
            <a:ext cx="3276600" cy="190983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5475" y="4567523"/>
            <a:ext cx="3394625" cy="1909477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4567524"/>
            <a:ext cx="3276600" cy="188595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4567523"/>
            <a:ext cx="3276600" cy="184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03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2400" y="228600"/>
            <a:ext cx="38100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DBSCAN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smtClean="0">
                <a:ln>
                  <a:noFill/>
                </a:ln>
                <a:solidFill>
                  <a:srgbClr val="B64926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PLOTS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srgbClr val="B64926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286000" y="1918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1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53100" y="1905000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2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220200" y="189042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3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88177" y="4204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4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3889" y="422678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5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9215846" y="4204731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6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326277" y="6488668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7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750923" y="6476709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8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15846" y="6397752"/>
            <a:ext cx="990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/>
                <a:ea typeface="+mn-ea"/>
                <a:cs typeface="+mn-cs"/>
              </a:rPr>
              <a:t>Model 9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/>
              <a:ea typeface="+mn-ea"/>
              <a:cs typeface="+mn-cs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0" y="2063"/>
            <a:ext cx="3018234" cy="195118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064"/>
            <a:ext cx="2971800" cy="192116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5" y="-1"/>
            <a:ext cx="3021425" cy="195324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1" y="2327419"/>
            <a:ext cx="3018234" cy="1951182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2327419"/>
            <a:ext cx="3018235" cy="1951182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6" y="2327251"/>
            <a:ext cx="3018494" cy="1951350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460" y="4574063"/>
            <a:ext cx="3018234" cy="1951182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685" y="4574063"/>
            <a:ext cx="3018950" cy="1951644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9904" y="4578417"/>
            <a:ext cx="3018495" cy="192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004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083C325F-F11B-412D-BA3F-DD90FCE17D0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4" name="Content Placeholder">
            <a:extLst>
              <a:ext uri="{FF2B5EF4-FFF2-40B4-BE49-F238E27FC236}">
                <a16:creationId xmlns:a16="http://schemas.microsoft.com/office/drawing/2014/main" id="{46C9C52E-F096-444B-927A-5E067306042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Conclusion Circle 1">
            <a:extLst>
              <a:ext uri="{FF2B5EF4-FFF2-40B4-BE49-F238E27FC236}">
                <a16:creationId xmlns:a16="http://schemas.microsoft.com/office/drawing/2014/main" id="{88631ECC-80AE-4D48-B0DD-9116401F1F51}"/>
              </a:ext>
            </a:extLst>
          </p:cNvPr>
          <p:cNvSpPr/>
          <p:nvPr/>
        </p:nvSpPr>
        <p:spPr>
          <a:xfrm>
            <a:off x="618000" y="2637000"/>
            <a:ext cx="3240000" cy="3240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Based on our obtained results so far, we have </a:t>
            </a:r>
            <a:r>
              <a:rPr lang="en-US" dirty="0"/>
              <a:t>found discriminatory visual aspects of different networks</a:t>
            </a:r>
            <a:endParaRPr lang="en-US" dirty="0"/>
          </a:p>
        </p:txBody>
      </p:sp>
      <p:sp>
        <p:nvSpPr>
          <p:cNvPr id="10" name="Conclusion Circle 2">
            <a:extLst>
              <a:ext uri="{FF2B5EF4-FFF2-40B4-BE49-F238E27FC236}">
                <a16:creationId xmlns:a16="http://schemas.microsoft.com/office/drawing/2014/main" id="{C3E0A781-B7AC-4F3F-B056-7D81D1A3194D}"/>
              </a:ext>
            </a:extLst>
          </p:cNvPr>
          <p:cNvSpPr/>
          <p:nvPr/>
        </p:nvSpPr>
        <p:spPr>
          <a:xfrm>
            <a:off x="4476000" y="2637000"/>
            <a:ext cx="3240000" cy="3240000"/>
          </a:xfrm>
          <a:prstGeom prst="ellipse">
            <a:avLst/>
          </a:pr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Working on bigger datasets is extremely resource intensive, so that is a limitation we have faced</a:t>
            </a:r>
            <a:endParaRPr lang="en-US" dirty="0"/>
          </a:p>
        </p:txBody>
      </p:sp>
      <p:sp>
        <p:nvSpPr>
          <p:cNvPr id="11" name="Conclusion Circle 3">
            <a:extLst>
              <a:ext uri="{FF2B5EF4-FFF2-40B4-BE49-F238E27FC236}">
                <a16:creationId xmlns:a16="http://schemas.microsoft.com/office/drawing/2014/main" id="{9206C0DA-4102-42A7-A007-C8068A71E989}"/>
              </a:ext>
            </a:extLst>
          </p:cNvPr>
          <p:cNvSpPr/>
          <p:nvPr/>
        </p:nvSpPr>
        <p:spPr>
          <a:xfrm>
            <a:off x="8334000" y="2637000"/>
            <a:ext cx="3240000" cy="3240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Hopefully we will have all the results within 2 weeks.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9420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Hypothesis</a:t>
            </a:r>
            <a:endParaRPr lang="en-US" dirty="0"/>
          </a:p>
        </p:txBody>
      </p:sp>
      <p:sp>
        <p:nvSpPr>
          <p:cNvPr id="6" name="Deck description Background Rectangle" descr="Background color for the &quot;about the deck&quot; sections" title="background rectangle">
            <a:extLst>
              <a:ext uri="{FF2B5EF4-FFF2-40B4-BE49-F238E27FC236}">
                <a16:creationId xmlns:a16="http://schemas.microsoft.com/office/drawing/2014/main" id="{B0035708-F243-4220-829E-410C6EF1FB6A}"/>
              </a:ext>
            </a:extLst>
          </p:cNvPr>
          <p:cNvSpPr/>
          <p:nvPr/>
        </p:nvSpPr>
        <p:spPr>
          <a:xfrm>
            <a:off x="381000" y="1676400"/>
            <a:ext cx="10515600" cy="4296499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Deck description">
            <a:extLst>
              <a:ext uri="{FF2B5EF4-FFF2-40B4-BE49-F238E27FC236}">
                <a16:creationId xmlns:a16="http://schemas.microsoft.com/office/drawing/2014/main" id="{A57781AA-5DC8-4047-A353-41D44C25097A}"/>
              </a:ext>
            </a:extLst>
          </p:cNvPr>
          <p:cNvSpPr txBox="1">
            <a:spLocks/>
          </p:cNvSpPr>
          <p:nvPr/>
        </p:nvSpPr>
        <p:spPr>
          <a:xfrm>
            <a:off x="600354" y="1823899"/>
            <a:ext cx="9857093" cy="757130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600" kern="1200">
                <a:solidFill>
                  <a:srgbClr val="408E93"/>
                </a:solidFill>
                <a:latin typeface="Agency FB" panose="020B0503020202020204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2400" dirty="0">
                <a:solidFill>
                  <a:schemeClr val="tx1"/>
                </a:solidFill>
                <a:latin typeface="+mj-lt"/>
              </a:rPr>
              <a:t>It is possible to classify networks by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applying Unsupervised Learning algorithms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on the </a:t>
            </a:r>
            <a:r>
              <a:rPr lang="en-US" sz="2400" dirty="0" smtClean="0">
                <a:solidFill>
                  <a:schemeClr val="tx1"/>
                </a:solidFill>
                <a:latin typeface="+mj-lt"/>
              </a:rPr>
              <a:t>Centrality </a:t>
            </a:r>
            <a:r>
              <a:rPr lang="en-US" sz="2400" dirty="0">
                <a:solidFill>
                  <a:schemeClr val="tx1"/>
                </a:solidFill>
                <a:latin typeface="+mj-lt"/>
              </a:rPr>
              <a:t>values of graphs.</a:t>
            </a:r>
          </a:p>
        </p:txBody>
      </p:sp>
      <p:sp>
        <p:nvSpPr>
          <p:cNvPr id="8" name="Deck description">
            <a:extLst>
              <a:ext uri="{FF2B5EF4-FFF2-40B4-BE49-F238E27FC236}">
                <a16:creationId xmlns:a16="http://schemas.microsoft.com/office/drawing/2014/main" id="{0337D7D5-6958-4BAB-A4C4-0671891AEF10}"/>
              </a:ext>
            </a:extLst>
          </p:cNvPr>
          <p:cNvSpPr txBox="1">
            <a:spLocks/>
          </p:cNvSpPr>
          <p:nvPr/>
        </p:nvSpPr>
        <p:spPr>
          <a:xfrm>
            <a:off x="924600" y="2913428"/>
            <a:ext cx="9066600" cy="202895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300" kern="1200">
                <a:solidFill>
                  <a:schemeClr val="bg1"/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If we can prove our alternative hypothesis, we will be able to identify /classify an unknown network.</a:t>
            </a:r>
          </a:p>
          <a:p>
            <a:endParaRPr lang="en-US" sz="2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000" dirty="0" smtClean="0">
                <a:latin typeface="+mn-lt"/>
                <a:ea typeface="Verdana" panose="020B0604030504040204" pitchFamily="34" charset="0"/>
                <a:cs typeface="Verdana" panose="020B0604030504040204" pitchFamily="34" charset="0"/>
              </a:rPr>
              <a:t>If we prove the null hypothesis, we will be able to disprove many currently accepted works.</a:t>
            </a:r>
            <a:endParaRPr lang="en-US" sz="2000" dirty="0">
              <a:latin typeface="+mn-lt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285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4AFB171C-88B3-4B24-9015-55F44DDF4C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Procedure</a:t>
            </a:r>
          </a:p>
        </p:txBody>
      </p:sp>
      <p:graphicFrame>
        <p:nvGraphicFramePr>
          <p:cNvPr id="9" name="Content Placeholder 2" descr="3 rectangles with rounded corners nd numers inside, 1,2,3 colored differently, green, blue and dark blue with a magenta arrow in the back showing the direction of the steps" title="3 steps sample diagram">
            <a:extLst>
              <a:ext uri="{FF2B5EF4-FFF2-40B4-BE49-F238E27FC236}">
                <a16:creationId xmlns:a16="http://schemas.microsoft.com/office/drawing/2014/main" id="{3DAD94E4-3343-405E-A18F-ED59E1115604}"/>
              </a:ext>
            </a:extLst>
          </p:cNvPr>
          <p:cNvGraphicFramePr>
            <a:graphicFrameLocks noGrp="1"/>
          </p:cNvGraphicFramePr>
          <p:nvPr>
            <p:ph sz="quarter" idx="10"/>
            <p:extLst>
              <p:ext uri="{D42A27DB-BD31-4B8C-83A1-F6EECF244321}">
                <p14:modId xmlns:p14="http://schemas.microsoft.com/office/powerpoint/2010/main" val="3714643872"/>
              </p:ext>
            </p:extLst>
          </p:nvPr>
        </p:nvGraphicFramePr>
        <p:xfrm>
          <a:off x="336001" y="1628775"/>
          <a:ext cx="11520000" cy="4314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5183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Literature Review</a:t>
            </a:r>
            <a:endParaRPr lang="en-US" dirty="0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52492"/>
                  </p:ext>
                </p:extLst>
              </p:nvPr>
            </p:nvGraphicFramePr>
            <p:xfrm>
              <a:off x="-8028311" y="1647523"/>
              <a:ext cx="14125395" cy="78549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028311" y="1647523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Use the text boxes displayed with a gray dotted outline to insert your content.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964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Title">
            <a:extLst>
              <a:ext uri="{FF2B5EF4-FFF2-40B4-BE49-F238E27FC236}">
                <a16:creationId xmlns:a16="http://schemas.microsoft.com/office/drawing/2014/main" id="{5093DD3D-4B9E-4EA4-A4C8-20389E9977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Literature Review (cont.)</a:t>
            </a:r>
            <a:endParaRPr lang="en-US" dirty="0"/>
          </a:p>
        </p:txBody>
      </p:sp>
      <mc:AlternateContent xmlns:mc="http://schemas.openxmlformats.org/markup-compatibility/2006">
        <mc:Choice xmlns="" xmlns:am3d="http://schemas.microsoft.com/office/drawing/2017/model3d" Requires="am3d">
          <p:graphicFrame>
            <p:nvGraphicFrame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333852492"/>
                  </p:ext>
                </p:extLst>
              </p:nvPr>
            </p:nvGraphicFramePr>
            <p:xfrm>
              <a:off x="-8028311" y="1647523"/>
              <a:ext cx="14125395" cy="7854932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4125395" cy="7854932"/>
                    </a:xfrm>
                    <a:prstGeom prst="rect">
                      <a:avLst/>
                    </a:prstGeom>
                    <a:effectLst/>
                  </am3d:spPr>
                  <am3d:camera>
                    <am3d:pos x="0" y="0" z="5825802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558772" d="1000000"/>
                    <am3d:preTrans dx="4324315" dy="-11576886" dz="-2738458"/>
                    <am3d:scale>
                      <am3d:sx n="1000000" d="1000000"/>
                      <am3d:sy n="1000000" d="1000000"/>
                      <am3d:sz n="1000000" d="1000000"/>
                    </am3d:scale>
                    <am3d:rot ax="1208485" ay="2312355" az="772316"/>
                    <am3d:postTrans dx="0" dy="0" dz="0"/>
                  </am3d:trans>
                  <am3d:attrSrcUrl r:id="rId4"/>
                  <am3d:raster rName="Office3DRenderer" rVer="16.0.8326">
                    <am3d:blip r:embed="rId5"/>
                  </am3d:raster>
                  <am3d:objViewport viewportSz="1726062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Velociraptor" descr="Velociraptor">
                <a:extLst>
                  <a:ext uri="{FF2B5EF4-FFF2-40B4-BE49-F238E27FC236}">
                    <a16:creationId xmlns:a16="http://schemas.microsoft.com/office/drawing/2014/main" id="{5CAA9EBA-AB27-4BD8-9C7C-889627CA4D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8028311" y="1647523"/>
                <a:ext cx="14125395" cy="7854932"/>
              </a:xfrm>
              <a:prstGeom prst="rect">
                <a:avLst/>
              </a:prstGeom>
              <a:effectLst/>
            </p:spPr>
          </p:pic>
        </mc:Fallback>
      </mc:AlternateContent>
      <p:sp>
        <p:nvSpPr>
          <p:cNvPr id="6" name="Content Placeholder">
            <a:extLst>
              <a:ext uri="{FF2B5EF4-FFF2-40B4-BE49-F238E27FC236}">
                <a16:creationId xmlns:a16="http://schemas.microsoft.com/office/drawing/2014/main" id="{E39AB279-ED9D-4EF8-878A-34B9B797AF5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Use the text boxes displayed with a gray dotted outline to insert your content.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667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Selected Datasets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336001" y="1628774"/>
            <a:ext cx="11519999" cy="5000625"/>
          </a:xfrm>
        </p:spPr>
        <p:txBody>
          <a:bodyPr numCol="3">
            <a:normAutofit lnSpcReduction="10000"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Social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Ego-Facebook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Gemsec</a:t>
            </a:r>
            <a:r>
              <a:rPr lang="en-US" sz="2400" dirty="0" smtClean="0"/>
              <a:t>-Facebook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Ego-Twitter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Musae</a:t>
            </a:r>
            <a:r>
              <a:rPr lang="en-US" sz="2400" dirty="0" smtClean="0"/>
              <a:t>-Twitch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Feather-</a:t>
            </a:r>
            <a:r>
              <a:rPr lang="en-US" sz="2400" dirty="0" err="1" smtClean="0"/>
              <a:t>Lastfm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Ground truth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Com-DBLP</a:t>
            </a:r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Communication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Email-</a:t>
            </a:r>
            <a:r>
              <a:rPr lang="en-US" sz="2400" dirty="0" err="1" smtClean="0"/>
              <a:t>EuAll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Email-</a:t>
            </a:r>
            <a:r>
              <a:rPr lang="en-US" sz="2400" dirty="0" err="1" smtClean="0"/>
              <a:t>enron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Citation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Cit-HepPH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err="1" smtClean="0"/>
              <a:t>Cit-HepTH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Collaboration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Ca-</a:t>
            </a:r>
            <a:r>
              <a:rPr lang="en-US" sz="2400" dirty="0" err="1" smtClean="0"/>
              <a:t>AstroPH</a:t>
            </a:r>
            <a:endParaRPr lang="en-US" sz="2400" dirty="0" smtClean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Ca-</a:t>
            </a:r>
            <a:r>
              <a:rPr lang="en-US" sz="2400" dirty="0" err="1" smtClean="0"/>
              <a:t>HepPH</a:t>
            </a:r>
            <a:endParaRPr lang="en-US" sz="2400" dirty="0" smtClean="0"/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Product co-purchase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Amazon0302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Amazon0601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Internet P2P networks:</a:t>
            </a:r>
            <a:endParaRPr lang="en-US" sz="2400" dirty="0"/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P2P-Gnutella04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P2P-Gnutella30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P2P-Gnutella31</a:t>
            </a:r>
          </a:p>
          <a:p>
            <a:pPr lvl="1"/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Signed Networks:</a:t>
            </a:r>
          </a:p>
          <a:p>
            <a:pPr marL="914400" lvl="1" indent="-457200">
              <a:buFont typeface="Courier New" panose="02070309020205020404" pitchFamily="49" charset="0"/>
              <a:buChar char="o"/>
            </a:pPr>
            <a:r>
              <a:rPr lang="en-US" sz="2400" dirty="0" smtClean="0"/>
              <a:t>Soc-sign-Slashdot090221</a:t>
            </a:r>
            <a:endParaRPr lang="en-US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24963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Selected Centralities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1"/>
          </p:nvPr>
        </p:nvSpPr>
        <p:spPr/>
        <p:txBody>
          <a:bodyPr numCol="2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Degree </a:t>
            </a:r>
            <a:r>
              <a:rPr lang="en-US" dirty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Betweenness </a:t>
            </a:r>
            <a:r>
              <a:rPr lang="en-US" dirty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Eigenvector </a:t>
            </a:r>
            <a:r>
              <a:rPr lang="en-US" dirty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Closeness </a:t>
            </a:r>
            <a:r>
              <a:rPr lang="en-US" dirty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Page </a:t>
            </a:r>
            <a:r>
              <a:rPr lang="en-US" dirty="0"/>
              <a:t>Rank 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Authority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Hub centrality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DMNC - Density of Maximum Neighborhood Component </a:t>
            </a:r>
            <a:r>
              <a:rPr lang="en-US" dirty="0" smtClean="0"/>
              <a:t>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Lobby Index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Leverage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Eccentricity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Information centrality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Local Bridging centrality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517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Ablation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>
          <a:xfrm>
            <a:off x="336000" y="1628774"/>
            <a:ext cx="11520000" cy="4848225"/>
          </a:xfrm>
        </p:spPr>
        <p:txBody>
          <a:bodyPr>
            <a:noAutofit/>
          </a:bodyPr>
          <a:lstStyle/>
          <a:p>
            <a:r>
              <a:rPr lang="en-US" sz="1400" dirty="0"/>
              <a:t>Model 1- All centralities – 13 variables </a:t>
            </a:r>
            <a:endParaRPr lang="en-US" sz="1400" dirty="0" smtClean="0"/>
          </a:p>
          <a:p>
            <a:r>
              <a:rPr lang="en-US" sz="1400" dirty="0"/>
              <a:t>Model </a:t>
            </a:r>
            <a:r>
              <a:rPr lang="en-US" sz="1400" dirty="0" smtClean="0"/>
              <a:t>2 </a:t>
            </a:r>
            <a:r>
              <a:rPr lang="en-US" sz="1400" dirty="0"/>
              <a:t>- without degree – 12 variables </a:t>
            </a:r>
          </a:p>
          <a:p>
            <a:pPr lvl="1"/>
            <a:r>
              <a:rPr lang="en-US" sz="1400" dirty="0"/>
              <a:t>To see how degree, which signifies the connectivity of the nodes, affect the model </a:t>
            </a:r>
          </a:p>
          <a:p>
            <a:r>
              <a:rPr lang="en-US" sz="1400" dirty="0" smtClean="0"/>
              <a:t>Model </a:t>
            </a:r>
            <a:r>
              <a:rPr lang="en-US" sz="1400" dirty="0"/>
              <a:t>3</a:t>
            </a:r>
            <a:r>
              <a:rPr lang="en-US" sz="1400" dirty="0" smtClean="0"/>
              <a:t> </a:t>
            </a:r>
            <a:r>
              <a:rPr lang="en-US" sz="1400" dirty="0"/>
              <a:t>– Without community centralities and information centrality– 7 variables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well the model performs when only centralities that are calculated globally (WITHOUT taking neighborhood/ community into account) are used</a:t>
            </a:r>
          </a:p>
          <a:p>
            <a:r>
              <a:rPr lang="en-US" sz="1400" dirty="0"/>
              <a:t> </a:t>
            </a:r>
            <a:r>
              <a:rPr lang="en-US" sz="1400" dirty="0" smtClean="0"/>
              <a:t>Model </a:t>
            </a:r>
            <a:r>
              <a:rPr lang="en-US" sz="1400" dirty="0"/>
              <a:t>4</a:t>
            </a:r>
            <a:r>
              <a:rPr lang="en-US" sz="1400" dirty="0" smtClean="0"/>
              <a:t> </a:t>
            </a:r>
            <a:r>
              <a:rPr lang="en-US" sz="1400" dirty="0"/>
              <a:t>– Without node centralities – 6 variables 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the model performs when global centralities are taken out of the equation and centralities that depend on neighborhood/ community are used </a:t>
            </a:r>
            <a:endParaRPr lang="en-US" sz="1400" dirty="0" smtClean="0"/>
          </a:p>
          <a:p>
            <a:r>
              <a:rPr lang="en-US" sz="1400" dirty="0" smtClean="0"/>
              <a:t>Model 5 - without eigenvector, </a:t>
            </a:r>
            <a:r>
              <a:rPr lang="en-US" sz="1400" dirty="0" err="1" smtClean="0"/>
              <a:t>pagerank</a:t>
            </a:r>
            <a:r>
              <a:rPr lang="en-US" sz="1400" dirty="0" smtClean="0"/>
              <a:t>, </a:t>
            </a:r>
            <a:r>
              <a:rPr lang="en-US" sz="1400" dirty="0" err="1" smtClean="0"/>
              <a:t>hubscore</a:t>
            </a:r>
            <a:r>
              <a:rPr lang="en-US" sz="1400" dirty="0" smtClean="0"/>
              <a:t>, authority – uses ranking – 9 variables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the impact of “importance” amongst nodes differs from the impact of “distance” between nodes</a:t>
            </a:r>
          </a:p>
          <a:p>
            <a:r>
              <a:rPr lang="en-US" sz="1400" dirty="0"/>
              <a:t>Model </a:t>
            </a:r>
            <a:r>
              <a:rPr lang="en-US" sz="1400" dirty="0" smtClean="0"/>
              <a:t>6 </a:t>
            </a:r>
            <a:r>
              <a:rPr lang="en-US" sz="1400" dirty="0"/>
              <a:t>- without </a:t>
            </a:r>
            <a:r>
              <a:rPr lang="en-US" sz="1400" dirty="0" err="1"/>
              <a:t>betweenness</a:t>
            </a:r>
            <a:r>
              <a:rPr lang="en-US" sz="1400" dirty="0"/>
              <a:t>, eccentricity, closeness, information – uses distance – 9 variables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the impact of “distance” between nodes differs from the impact of “importance” amongst nodes</a:t>
            </a:r>
          </a:p>
          <a:p>
            <a:r>
              <a:rPr lang="en-US" sz="1400" dirty="0" smtClean="0"/>
              <a:t>Model </a:t>
            </a:r>
            <a:r>
              <a:rPr lang="en-US" sz="1400" dirty="0"/>
              <a:t>7</a:t>
            </a:r>
            <a:r>
              <a:rPr lang="en-US" sz="1400" dirty="0" smtClean="0"/>
              <a:t>- </a:t>
            </a:r>
            <a:r>
              <a:rPr lang="en-US" sz="1400" dirty="0"/>
              <a:t>without leverage, lobby, </a:t>
            </a:r>
            <a:r>
              <a:rPr lang="en-US" sz="1400" dirty="0" err="1"/>
              <a:t>dmnc</a:t>
            </a:r>
            <a:r>
              <a:rPr lang="en-US" sz="1400" dirty="0"/>
              <a:t>, local bridging, information centrality, eigenvector, closeness – 6 variables – mix and match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more global information received about “centrality” of nodes with some community information impacts the </a:t>
            </a:r>
            <a:r>
              <a:rPr lang="en-US" sz="1400" dirty="0" smtClean="0"/>
              <a:t>model</a:t>
            </a:r>
            <a:endParaRPr lang="en-US" sz="1400" dirty="0"/>
          </a:p>
          <a:p>
            <a:r>
              <a:rPr lang="en-US" sz="1400" dirty="0"/>
              <a:t>Model </a:t>
            </a:r>
            <a:r>
              <a:rPr lang="en-US" sz="1400" dirty="0" smtClean="0"/>
              <a:t>8- </a:t>
            </a:r>
            <a:r>
              <a:rPr lang="en-US" sz="1400" dirty="0"/>
              <a:t>without degree, </a:t>
            </a:r>
            <a:r>
              <a:rPr lang="en-US" sz="1400" dirty="0" err="1"/>
              <a:t>hubscore</a:t>
            </a:r>
            <a:r>
              <a:rPr lang="en-US" sz="1400" dirty="0"/>
              <a:t>, authority, </a:t>
            </a:r>
            <a:r>
              <a:rPr lang="en-US" sz="1400" dirty="0" err="1"/>
              <a:t>betweenness</a:t>
            </a:r>
            <a:r>
              <a:rPr lang="en-US" sz="1400" dirty="0"/>
              <a:t>, information, Eccentricity, leverage– 6 variables – mix and match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equal proportions of community and node importance information affects the </a:t>
            </a:r>
            <a:r>
              <a:rPr lang="en-US" sz="1400" dirty="0" smtClean="0"/>
              <a:t>model</a:t>
            </a:r>
            <a:endParaRPr lang="en-US" sz="1400" dirty="0"/>
          </a:p>
          <a:p>
            <a:r>
              <a:rPr lang="en-US" sz="1400" dirty="0"/>
              <a:t>Model </a:t>
            </a:r>
            <a:r>
              <a:rPr lang="en-US" sz="1400" dirty="0" smtClean="0"/>
              <a:t>9- </a:t>
            </a:r>
            <a:r>
              <a:rPr lang="en-US" sz="1400" dirty="0"/>
              <a:t>without Closeness, eigenvector, authority, </a:t>
            </a:r>
            <a:r>
              <a:rPr lang="en-US" sz="1400" dirty="0" err="1"/>
              <a:t>hubscore</a:t>
            </a:r>
            <a:r>
              <a:rPr lang="en-US" sz="1400" dirty="0"/>
              <a:t>, Betweenness, Leverage, Information Centrality,</a:t>
            </a:r>
          </a:p>
          <a:p>
            <a:pPr lvl="1"/>
            <a:r>
              <a:rPr lang="en-US" sz="1400" dirty="0" smtClean="0"/>
              <a:t>To </a:t>
            </a:r>
            <a:r>
              <a:rPr lang="en-US" sz="1400" dirty="0"/>
              <a:t>see how more information about community and some information about node importance affects the model</a:t>
            </a:r>
          </a:p>
          <a:p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582132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666699"/>
      </a:hlink>
      <a:folHlink>
        <a:srgbClr val="666699"/>
      </a:folHlink>
    </a:clrScheme>
    <a:fontScheme name="Dino PPT">
      <a:majorFont>
        <a:latin typeface="Gill Sans MT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16411074_School report presentation with dinosaur models_AAS_v3" id="{2E2DFC83-FE44-43DC-854E-F7E09DAA4285}" vid="{47F7BBDC-F340-4591-99D2-80DC27F95C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8FB8F51E-7DFC-4615-95A0-D04EAED048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DF1DA9-C4BD-4FEF-81B4-3721061C3FA2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245F46C-101D-473C-80D5-E5F60B829728}">
  <ds:schemaRefs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16c05727-aa75-4e4a-9b5f-8a80a1165891"/>
    <ds:schemaRef ds:uri="http://purl.org/dc/terms/"/>
    <ds:schemaRef ds:uri="71af3243-3dd4-4a8d-8c0d-dd76da1f02a5"/>
    <ds:schemaRef ds:uri="http://purl.org/dc/elements/1.1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School report presentation with dinosaur models</Template>
  <TotalTime>0</TotalTime>
  <Words>646</Words>
  <Application>Microsoft Office PowerPoint</Application>
  <PresentationFormat>Widescreen</PresentationFormat>
  <Paragraphs>276</Paragraphs>
  <Slides>25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Arial Nova Cond</vt:lpstr>
      <vt:lpstr>Calibri</vt:lpstr>
      <vt:lpstr>Courier New</vt:lpstr>
      <vt:lpstr>Garamond</vt:lpstr>
      <vt:lpstr>Gill Sans MT</vt:lpstr>
      <vt:lpstr>Segoe UI Light</vt:lpstr>
      <vt:lpstr>Verdana</vt:lpstr>
      <vt:lpstr>Office Theme</vt:lpstr>
      <vt:lpstr>Unsupervised Graph Network Discrimination </vt:lpstr>
      <vt:lpstr>Introduction</vt:lpstr>
      <vt:lpstr>Hypothesis</vt:lpstr>
      <vt:lpstr>Procedure</vt:lpstr>
      <vt:lpstr>Literature Review</vt:lpstr>
      <vt:lpstr>Literature Review (cont.)</vt:lpstr>
      <vt:lpstr>Selected Datasets</vt:lpstr>
      <vt:lpstr>Selected Centralities</vt:lpstr>
      <vt:lpstr>Ablation Study</vt:lpstr>
      <vt:lpstr>Algorithms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2020-09-24T14:33:21Z</dcterms:created>
  <dcterms:modified xsi:type="dcterms:W3CDTF">2020-09-25T06:41:52Z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